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9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0000" y="260649"/>
            <a:ext cx="7772400" cy="1224136"/>
          </a:xfrm>
        </p:spPr>
        <p:txBody>
          <a:bodyPr/>
          <a:lstStyle/>
          <a:p>
            <a:r>
              <a:rPr lang="kk-KZ" b="1" dirty="0">
                <a:solidFill>
                  <a:srgbClr val="FF0000"/>
                </a:solidFill>
              </a:rPr>
              <a:t>Лекция 13. </a:t>
            </a:r>
            <a:r>
              <a:rPr lang="ru-RU" b="1" dirty="0">
                <a:solidFill>
                  <a:srgbClr val="FF0000"/>
                </a:solidFill>
              </a:rPr>
              <a:t>Развитие </a:t>
            </a:r>
            <a:r>
              <a:rPr lang="ru-RU" b="1" dirty="0" smtClean="0">
                <a:solidFill>
                  <a:srgbClr val="FF0000"/>
                </a:solidFill>
              </a:rPr>
              <a:t>внимания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8194" name="Picture 2" descr="C:\Users\moi\Desktop\p54_uubbze3mzj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835150"/>
            <a:ext cx="7128792" cy="4690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Условия </a:t>
            </a:r>
            <a:r>
              <a:rPr lang="ru-RU" dirty="0"/>
              <a:t>развития внимания у младших </a:t>
            </a:r>
            <a:r>
              <a:rPr lang="ru-RU" dirty="0" smtClean="0"/>
              <a:t>школьников.</a:t>
            </a:r>
            <a:endParaRPr lang="ru-RU" dirty="0"/>
          </a:p>
          <a:p>
            <a:r>
              <a:rPr lang="ru-RU" dirty="0" smtClean="0"/>
              <a:t>Этапы </a:t>
            </a:r>
            <a:r>
              <a:rPr lang="ru-RU" dirty="0"/>
              <a:t>развития внимания у детей. </a:t>
            </a:r>
            <a:endParaRPr lang="ru-RU" dirty="0" smtClean="0"/>
          </a:p>
          <a:p>
            <a:r>
              <a:rPr lang="ru-RU" dirty="0" smtClean="0"/>
              <a:t>Характерные </a:t>
            </a:r>
            <a:r>
              <a:rPr lang="ru-RU" dirty="0"/>
              <a:t>стадии развития внимания. </a:t>
            </a:r>
          </a:p>
        </p:txBody>
      </p:sp>
    </p:spTree>
    <p:extLst>
      <p:ext uri="{BB962C8B-B14F-4D97-AF65-F5344CB8AC3E}">
        <p14:creationId xmlns:p14="http://schemas.microsoft.com/office/powerpoint/2010/main" val="366319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Процесс развития внимания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Внимание </a:t>
            </a:r>
            <a:r>
              <a:rPr lang="ru-RU" dirty="0"/>
              <a:t>у детей начинает проявляться довольно рано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первые месяцы жизни для ребёнка характерно только непроизвольное внимание. </a:t>
            </a:r>
            <a:endParaRPr lang="ru-RU" dirty="0" smtClean="0"/>
          </a:p>
          <a:p>
            <a:r>
              <a:rPr lang="ru-RU" dirty="0" smtClean="0"/>
              <a:t>При </a:t>
            </a:r>
            <a:r>
              <a:rPr lang="ru-RU" dirty="0"/>
              <a:t>этом сначала ребёнок реагирует на внешние раздражители лишь при резкой их смене: при переходе от сумрака к яркому свету, при смене температуры, при внезапных громких звуках и т.п. </a:t>
            </a:r>
            <a:endParaRPr lang="ru-RU" dirty="0" smtClean="0"/>
          </a:p>
          <a:p>
            <a:r>
              <a:rPr lang="ru-RU" dirty="0" smtClean="0"/>
              <a:t>Начиная </a:t>
            </a:r>
            <a:r>
              <a:rPr lang="ru-RU" dirty="0"/>
              <a:t>с третьего месяца жизни и особенно на пятом месяце объектами внимания становятся определённые предметы. </a:t>
            </a:r>
            <a:endParaRPr lang="ru-RU" dirty="0" smtClean="0"/>
          </a:p>
          <a:p>
            <a:r>
              <a:rPr lang="ru-RU" dirty="0" smtClean="0"/>
              <a:t>Ребёнок </a:t>
            </a:r>
            <a:r>
              <a:rPr lang="ru-RU" dirty="0"/>
              <a:t>всё больше заинтересовывается их внешней стороной. </a:t>
            </a:r>
            <a:endParaRPr lang="ru-RU" dirty="0" smtClean="0"/>
          </a:p>
          <a:p>
            <a:r>
              <a:rPr lang="ru-RU" dirty="0" smtClean="0"/>
              <a:t>Он </a:t>
            </a:r>
            <a:r>
              <a:rPr lang="ru-RU" dirty="0"/>
              <a:t>может подолгу рассматривать какой-либо предмет, ощупывать его, брать в рот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Его интересует всё блестящее, яркое, новое.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младенческом возрасте внимание ребёнка прежде всего привлекают те предметы и их свойства, которые связаны с удовлетворением основных потребностей.</a:t>
            </a:r>
          </a:p>
        </p:txBody>
      </p:sp>
    </p:spTree>
    <p:extLst>
      <p:ext uri="{BB962C8B-B14F-4D97-AF65-F5344CB8AC3E}">
        <p14:creationId xmlns:p14="http://schemas.microsoft.com/office/powerpoint/2010/main" val="3285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развитии внимания у ребенка</a:t>
            </a:r>
            <a:r>
              <a:rPr lang="ru-RU" b="1" dirty="0"/>
              <a:t> можно</a:t>
            </a:r>
            <a:r>
              <a:rPr lang="ru-RU" dirty="0"/>
              <a:t> отметить, прежде всего, </a:t>
            </a:r>
            <a:r>
              <a:rPr lang="ru-RU" i="1" dirty="0"/>
              <a:t>диффузный, неустойчивый его характер в раннем детстве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Тот </a:t>
            </a:r>
            <a:r>
              <a:rPr lang="ru-RU" dirty="0"/>
              <a:t>отмеченный уже факт, что ребенок, </a:t>
            </a:r>
            <a:r>
              <a:rPr lang="ru-RU" dirty="0" err="1"/>
              <a:t>увидя</a:t>
            </a:r>
            <a:r>
              <a:rPr lang="ru-RU" dirty="0"/>
              <a:t> новую игрушку, сплошь и рядом выпускает из рук ту, которую он держал, иллюстрирует это положение.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это положение имеет не абсолютный характер. </a:t>
            </a:r>
            <a:endParaRPr lang="ru-RU" dirty="0" smtClean="0"/>
          </a:p>
          <a:p>
            <a:r>
              <a:rPr lang="ru-RU" dirty="0" smtClean="0"/>
              <a:t>Наряду </a:t>
            </a:r>
            <a:r>
              <a:rPr lang="ru-RU" dirty="0"/>
              <a:t>с вышеотмеченным фактом нужно учесть и </a:t>
            </a:r>
            <a:r>
              <a:rPr lang="ru-RU" dirty="0" smtClean="0"/>
              <a:t>другой</a:t>
            </a:r>
            <a:r>
              <a:rPr lang="ru-RU" dirty="0"/>
              <a:t> : бывает, что какой-нибудь предмет привлечет внимание ребенка или, скорее, манипулирование с этим предметом так увлечет его, что, начав манипулировать им (открывать и закрывать двери и т.п.), ребенок будет повторять это действие раз за разом - 20, 40 раз и больше.</a:t>
            </a:r>
          </a:p>
        </p:txBody>
      </p:sp>
    </p:spTree>
    <p:extLst>
      <p:ext uri="{BB962C8B-B14F-4D97-AF65-F5344CB8AC3E}">
        <p14:creationId xmlns:p14="http://schemas.microsoft.com/office/powerpoint/2010/main" val="118519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Этот факт, действительно, свидетельствует о том, что в отношении очень элементарных актов, связанных с значительной эмоциональной зарядкой, ребенок уже рано может проявить внимание в течение более или менее значительного времени.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факт не следует недооценивать, и его нужно использовать для дальнейшего развития внимания у ребенка. </a:t>
            </a:r>
            <a:endParaRPr lang="ru-RU" dirty="0" smtClean="0"/>
          </a:p>
          <a:p>
            <a:r>
              <a:rPr lang="ru-RU" dirty="0" smtClean="0"/>
              <a:t>Но</a:t>
            </a:r>
            <a:r>
              <a:rPr lang="ru-RU" dirty="0"/>
              <a:t>, тем не менее, </a:t>
            </a:r>
            <a:r>
              <a:rPr lang="ru-RU" dirty="0" smtClean="0"/>
              <a:t>правильным </a:t>
            </a:r>
            <a:r>
              <a:rPr lang="ru-RU" dirty="0"/>
              <a:t>остается то положение, что на протяжении дошкольного возраста, а иногда и к началу школьного, ребенок еще в очень слабой степени владеет своим вниманием.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в учебном процессе педагог должен тщательно работать над организацией внимания ребенка, иначе оно окажется во власти окружающих вещей и случайного стечения обстоятельств.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произвольного внимания является одним из важнейших дальнейших приобретений, тесно связанных с формированием у ребенка волевых качеств. </a:t>
            </a:r>
          </a:p>
        </p:txBody>
      </p:sp>
    </p:spTree>
    <p:extLst>
      <p:ext uri="{BB962C8B-B14F-4D97-AF65-F5344CB8AC3E}">
        <p14:creationId xmlns:p14="http://schemas.microsoft.com/office/powerpoint/2010/main" val="269194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 развитии внимания у ребенка существенным является его интеллектуализация, которая совершается в процессе умственного развития ребенка: внимание, опирающееся сначала на чувственное содержание, начинает переключаться на мыслительные связи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В результате расширяется объем внимания ребенка. </a:t>
            </a:r>
            <a:endParaRPr lang="ru-RU" dirty="0" smtClean="0"/>
          </a:p>
          <a:p>
            <a:r>
              <a:rPr lang="ru-RU" dirty="0" smtClean="0"/>
              <a:t>Развитие </a:t>
            </a:r>
            <a:r>
              <a:rPr lang="ru-RU" dirty="0"/>
              <a:t>объема внимания находится в теснейшей связи с общим умственным развитием ребенка</a:t>
            </a:r>
          </a:p>
        </p:txBody>
      </p:sp>
      <p:pic>
        <p:nvPicPr>
          <p:cNvPr id="9218" name="Picture 2" descr="C:\Users\moi\Desktop\photo_978-640x440.jpg.pagespeed.ce_.7FOxIAoQ7w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980728"/>
            <a:ext cx="3600400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Внимание как условие усвоения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Для усвоения любого учебного материала необходимо внимание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Как выразился Ушинский, внимание «та дверь, через которую проходит все то, что только входит в душу человека внешнего мира». </a:t>
            </a:r>
            <a:endParaRPr lang="ru-RU" dirty="0" smtClean="0"/>
          </a:p>
          <a:p>
            <a:r>
              <a:rPr lang="ru-RU" dirty="0" smtClean="0"/>
              <a:t>Если </a:t>
            </a:r>
            <a:r>
              <a:rPr lang="ru-RU" dirty="0"/>
              <a:t>учителю не удается добиться внимания учащимся класса к тому, что он объясняет на уроке, то он говорит попусту, подобно человеку, показывающему картину людям, повернувшимся к ней спиной.</a:t>
            </a:r>
          </a:p>
        </p:txBody>
      </p:sp>
    </p:spTree>
    <p:extLst>
      <p:ext uri="{BB962C8B-B14F-4D97-AF65-F5344CB8AC3E}">
        <p14:creationId xmlns:p14="http://schemas.microsoft.com/office/powerpoint/2010/main" val="6171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/>
              <a:t>Борьба с рассеянностью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Учителю </a:t>
            </a:r>
            <a:r>
              <a:rPr lang="ru-RU" dirty="0"/>
              <a:t>надо различать три вида рассеянности учащихся. </a:t>
            </a:r>
            <a:endParaRPr lang="ru-RU" dirty="0" smtClean="0"/>
          </a:p>
          <a:p>
            <a:r>
              <a:rPr lang="ru-RU" dirty="0" smtClean="0"/>
              <a:t>Ученик </a:t>
            </a:r>
            <a:r>
              <a:rPr lang="ru-RU" dirty="0"/>
              <a:t>может не слушать объяснений учителя, отвечать невпопад на его вопросы не потому, что невнимателен вообще, а потому что его внимание занять другим, например мыслями о том, что сейчас делается дома. </a:t>
            </a:r>
            <a:endParaRPr lang="ru-RU" dirty="0" smtClean="0"/>
          </a:p>
          <a:p>
            <a:r>
              <a:rPr lang="ru-RU" dirty="0" smtClean="0"/>
              <a:t>Другого </a:t>
            </a:r>
            <a:r>
              <a:rPr lang="ru-RU" dirty="0"/>
              <a:t>рода рассеянность характеризуется тем, что учащийся очень вял и не на чем не может сосредоточиться. </a:t>
            </a:r>
            <a:endParaRPr lang="ru-RU" dirty="0" smtClean="0"/>
          </a:p>
          <a:p>
            <a:r>
              <a:rPr lang="ru-RU" dirty="0" smtClean="0"/>
              <a:t>Наконец </a:t>
            </a:r>
            <a:r>
              <a:rPr lang="ru-RU" dirty="0"/>
              <a:t>у школьника может быть чрезмерная и поверхностная подвижность внимания, перебрасывающаяся с одного предмета на другой. </a:t>
            </a:r>
            <a:endParaRPr lang="ru-RU" dirty="0" smtClean="0"/>
          </a:p>
          <a:p>
            <a:r>
              <a:rPr lang="ru-RU" dirty="0" smtClean="0"/>
              <a:t>Первый </a:t>
            </a:r>
            <a:r>
              <a:rPr lang="ru-RU" dirty="0"/>
              <a:t>вид рассеянности физиологически означает наличие в коре очагов возбуждения, не связанных с учением, второе – отсутствие сколько-либо сильных очагов возбуждения, третий – их неустойчивость.</a:t>
            </a:r>
          </a:p>
          <a:p>
            <a:r>
              <a:rPr lang="ru-RU" dirty="0"/>
              <a:t>Если проявляется рассеянность первого вида, то задача учителя – отвлечь внимание ученика от постороннего; причина рассеянности второго вида может быть в скучном преподавании, в недостатке активных методов обучения, а также в болезненном состоянии учащихся; при третьем виде рассеянности надо организовать активность </a:t>
            </a:r>
            <a:r>
              <a:rPr lang="ru-RU" dirty="0" smtClean="0"/>
              <a:t> </a:t>
            </a:r>
            <a:r>
              <a:rPr lang="ru-RU" dirty="0"/>
              <a:t>побуждать ученика быть на уроке более вдумчивым и серьезным.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5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578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Лекция 13. Развитие внимания</vt:lpstr>
      <vt:lpstr>ВОПРОСЫ:</vt:lpstr>
      <vt:lpstr>Процесс развития внимания </vt:lpstr>
      <vt:lpstr>Презентация PowerPoint</vt:lpstr>
      <vt:lpstr>Презентация PowerPoint</vt:lpstr>
      <vt:lpstr>Презентация PowerPoint</vt:lpstr>
      <vt:lpstr>Внимание как условие усвоения</vt:lpstr>
      <vt:lpstr>Борьба с рассеянностью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13. Развитие внимания</dc:title>
  <dc:creator>moi</dc:creator>
  <cp:lastModifiedBy>moi</cp:lastModifiedBy>
  <cp:revision>46</cp:revision>
  <dcterms:created xsi:type="dcterms:W3CDTF">2017-11-25T15:24:41Z</dcterms:created>
  <dcterms:modified xsi:type="dcterms:W3CDTF">2017-11-25T17:34:48Z</dcterms:modified>
</cp:coreProperties>
</file>